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AC093-C482-4703-8B07-D85E135B1D2C}">
  <a:tblStyle styleId="{076AC093-C482-4703-8B07-D85E135B1D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4648"/>
  </p:normalViewPr>
  <p:slideViewPr>
    <p:cSldViewPr snapToGrid="0">
      <p:cViewPr varScale="1">
        <p:scale>
          <a:sx n="156" d="100"/>
          <a:sy n="156" d="100"/>
        </p:scale>
        <p:origin x="42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Bisseker" userId="1ead6a82-04b9-48e5-b7cd-91e6ca28038a" providerId="ADAL" clId="{3ABB2A44-F4B9-A942-A6F2-442CCB6F0E55}"/>
    <pc:docChg chg="modSld">
      <pc:chgData name="Tamara Bisseker" userId="1ead6a82-04b9-48e5-b7cd-91e6ca28038a" providerId="ADAL" clId="{3ABB2A44-F4B9-A942-A6F2-442CCB6F0E55}" dt="2023-07-25T02:20:34.201" v="151" actId="20577"/>
      <pc:docMkLst>
        <pc:docMk/>
      </pc:docMkLst>
      <pc:sldChg chg="modSp mod">
        <pc:chgData name="Tamara Bisseker" userId="1ead6a82-04b9-48e5-b7cd-91e6ca28038a" providerId="ADAL" clId="{3ABB2A44-F4B9-A942-A6F2-442CCB6F0E55}" dt="2023-07-25T02:20:34.201" v="151" actId="20577"/>
        <pc:sldMkLst>
          <pc:docMk/>
          <pc:sldMk cId="0" sldId="256"/>
        </pc:sldMkLst>
        <pc:graphicFrameChg chg="modGraphic">
          <ac:chgData name="Tamara Bisseker" userId="1ead6a82-04b9-48e5-b7cd-91e6ca28038a" providerId="ADAL" clId="{3ABB2A44-F4B9-A942-A6F2-442CCB6F0E55}" dt="2023-07-25T02:20:34.201" v="151" actId="20577"/>
          <ac:graphicFrameMkLst>
            <pc:docMk/>
            <pc:sldMk cId="0" sldId="256"/>
            <ac:graphicFrameMk id="5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344ad8e6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344ad8e6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344ad8e6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344ad8e6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344ad8e6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344ad8e6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344ad8e6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5344ad8e6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344ad8e6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344ad8e6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344ad8e6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344ad8e6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344ad8e6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344ad8e6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344ad8e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344ad8e6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344ad8e6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344ad8e6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344ad8e6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344ad8e6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344ad8e6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344ad8e6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344ad8e6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344ad8e6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48600" y="906310"/>
            <a:ext cx="7106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Let me make the first move and follow me carefully</a:t>
            </a:r>
            <a:endParaRPr sz="18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BF9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Nā</a:t>
            </a:r>
            <a:r>
              <a:rPr lang="en" sz="1200" dirty="0">
                <a:solidFill>
                  <a:srgbClr val="BF9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" sz="1200" dirty="0" err="1">
                <a:solidFill>
                  <a:srgbClr val="BF90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Marukaitātea</a:t>
            </a:r>
            <a:endParaRPr sz="1200" dirty="0">
              <a:solidFill>
                <a:srgbClr val="BF9000"/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2066507772"/>
              </p:ext>
            </p:extLst>
          </p:nvPr>
        </p:nvGraphicFramePr>
        <p:xfrm>
          <a:off x="750963" y="1552610"/>
          <a:ext cx="7501975" cy="3251043"/>
        </p:xfrm>
        <a:graphic>
          <a:graphicData uri="http://schemas.openxmlformats.org/drawingml/2006/table">
            <a:tbl>
              <a:tblPr>
                <a:noFill/>
                <a:tableStyleId>{076AC093-C482-4703-8B07-D85E135B1D2C}</a:tableStyleId>
              </a:tblPr>
              <a:tblGrid>
                <a:gridCol w="37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Objectives</a:t>
                      </a:r>
                      <a:endParaRPr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 cards are designed to support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ākonga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move, take action.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 </a:t>
                      </a:r>
                      <a:r>
                        <a:rPr lang="en" sz="1100" b="0" i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Marukaitātea’s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whakatauākī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Nōku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kia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hoki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koe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”.  Have an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ākonga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lead with an action and the others copy and follow along.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Decide and set your own rules to make this activity enjoyable. Create a tiki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toki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dance, a game or sport warm up.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point is for one to lead and model and others to imitate the movements.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 in a circle as a group and get one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tamaiti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show an action. Everyone else copies this movement, then the next </a:t>
                      </a:r>
                      <a:r>
                        <a:rPr lang="en" sz="11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tamaiti</a:t>
                      </a:r>
                      <a:r>
                        <a:rPr lang="e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does a different action to make and add to a sequence. </a:t>
                      </a: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Instructions</a:t>
                      </a:r>
                      <a:endParaRPr sz="1100" b="1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the </a:t>
                      </a:r>
                      <a:r>
                        <a:rPr lang="en" sz="1100" b="0" i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</a:t>
                      </a: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cards on firm card.</a:t>
                      </a:r>
                      <a:endParaRPr sz="1100" b="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Choose how many cards to select, as a start. We suggest five.</a:t>
                      </a:r>
                      <a:endParaRPr sz="1100" b="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Carefully look at the action on the card.</a:t>
                      </a:r>
                      <a:endParaRPr sz="1100" b="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 out the cards that will be your </a:t>
                      </a:r>
                      <a:r>
                        <a:rPr lang="en" sz="1100" b="0" i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korikori</a:t>
                      </a: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action sequence</a:t>
                      </a:r>
                      <a:endParaRPr sz="1100" b="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beat or sing a tune to support and go along with the movements.</a:t>
                      </a:r>
                      <a:endParaRPr sz="1100" b="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a sound to accompany the action or follow up the action. For example, You jump then say ‘</a:t>
                      </a:r>
                      <a:r>
                        <a:rPr lang="en" sz="1100" b="0" i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hī</a:t>
                      </a: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’, clap and say ‘</a:t>
                      </a:r>
                      <a:r>
                        <a:rPr lang="en" sz="1100" b="0" i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hā</a:t>
                      </a: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’.  There are loads of possibilities.</a:t>
                      </a:r>
                      <a:endParaRPr sz="1100" b="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new </a:t>
                      </a:r>
                      <a:r>
                        <a:rPr lang="en" sz="1100" b="0" i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korikori</a:t>
                      </a:r>
                      <a:r>
                        <a:rPr lang="en" sz="1100" b="0" i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="0" i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movements.</a:t>
                      </a:r>
                      <a:endParaRPr sz="1100" b="0" i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BF01AF44-2C58-A6C2-D6BF-D97DBEB45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842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E8A2DD-BD2B-2B39-366C-E3373BC5B9F2}"/>
              </a:ext>
            </a:extLst>
          </p:cNvPr>
          <p:cNvSpPr txBox="1"/>
          <p:nvPr/>
        </p:nvSpPr>
        <p:spPr>
          <a:xfrm>
            <a:off x="493005" y="257235"/>
            <a:ext cx="8321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400" b="1" dirty="0" err="1">
                <a:solidFill>
                  <a:schemeClr val="bg1"/>
                </a:solidFill>
                <a:latin typeface="+mj-lt"/>
                <a:ea typeface="Quicksand"/>
                <a:cs typeface="Quicksand"/>
                <a:sym typeface="Quicksand"/>
              </a:rPr>
              <a:t>Nōku</a:t>
            </a:r>
            <a:r>
              <a:rPr lang="en-NZ" sz="2400" b="1" dirty="0">
                <a:solidFill>
                  <a:schemeClr val="bg1"/>
                </a:solidFill>
                <a:latin typeface="+mj-lt"/>
                <a:ea typeface="Quicksand"/>
                <a:cs typeface="Quicksand"/>
                <a:sym typeface="Quicksand"/>
              </a:rPr>
              <a:t> </a:t>
            </a:r>
            <a:r>
              <a:rPr lang="en-NZ" sz="2400" b="1" dirty="0" err="1">
                <a:solidFill>
                  <a:schemeClr val="bg1"/>
                </a:solidFill>
                <a:latin typeface="+mj-lt"/>
                <a:ea typeface="Quicksand"/>
                <a:cs typeface="Quicksand"/>
                <a:sym typeface="Quicksand"/>
              </a:rPr>
              <a:t>Te</a:t>
            </a:r>
            <a:r>
              <a:rPr lang="en-NZ" sz="2400" b="1" dirty="0">
                <a:solidFill>
                  <a:schemeClr val="bg1"/>
                </a:solidFill>
                <a:latin typeface="+mj-lt"/>
                <a:ea typeface="Quicksand"/>
                <a:cs typeface="Quicksand"/>
                <a:sym typeface="Quicksand"/>
              </a:rPr>
              <a:t> Kori, Kia Kori Mai </a:t>
            </a:r>
            <a:r>
              <a:rPr lang="en-NZ" sz="2400" b="1" dirty="0" err="1">
                <a:solidFill>
                  <a:schemeClr val="bg1"/>
                </a:solidFill>
                <a:latin typeface="+mj-lt"/>
                <a:ea typeface="Quicksand"/>
                <a:cs typeface="Quicksand"/>
                <a:sym typeface="Quicksand"/>
              </a:rPr>
              <a:t>Hoki</a:t>
            </a:r>
            <a:r>
              <a:rPr lang="en-NZ" sz="2400" b="1" dirty="0">
                <a:solidFill>
                  <a:schemeClr val="bg1"/>
                </a:solidFill>
                <a:latin typeface="+mj-lt"/>
                <a:ea typeface="Quicksand"/>
                <a:cs typeface="Quicksand"/>
                <a:sym typeface="Quicksand"/>
              </a:rPr>
              <a:t> </a:t>
            </a:r>
            <a:r>
              <a:rPr lang="en-NZ" sz="2400" b="1" dirty="0" err="1">
                <a:solidFill>
                  <a:schemeClr val="bg1"/>
                </a:solidFill>
                <a:latin typeface="+mj-lt"/>
                <a:ea typeface="Quicksand"/>
                <a:cs typeface="Quicksand"/>
                <a:sym typeface="Quicksand"/>
              </a:rPr>
              <a:t>Koe</a:t>
            </a:r>
            <a:endParaRPr lang="en-NZ" sz="2400" b="1" dirty="0">
              <a:solidFill>
                <a:schemeClr val="bg1"/>
              </a:solidFill>
              <a:latin typeface="+mj-lt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75" y="777550"/>
            <a:ext cx="3640849" cy="35810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775" y="777550"/>
            <a:ext cx="3515801" cy="35810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383" y="889125"/>
            <a:ext cx="3319267" cy="352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837" y="808075"/>
            <a:ext cx="3576224" cy="3527351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933050" y="1197425"/>
            <a:ext cx="3001500" cy="2472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FF"/>
          </a:solidFill>
          <a:ln w="762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5302900" y="1526700"/>
            <a:ext cx="1430700" cy="1941300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 w="762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6915699" y="1526775"/>
            <a:ext cx="1430700" cy="19411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76200" cap="flat" cmpd="sng">
                  <a:solidFill>
                    <a:srgbClr val="C27BA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4"/>
          <p:cNvGraphicFramePr/>
          <p:nvPr/>
        </p:nvGraphicFramePr>
        <p:xfrm>
          <a:off x="672600" y="837800"/>
          <a:ext cx="7744375" cy="1782300"/>
        </p:xfrm>
        <a:graphic>
          <a:graphicData uri="http://schemas.openxmlformats.org/drawingml/2006/table">
            <a:tbl>
              <a:tblPr>
                <a:noFill/>
                <a:tableStyleId>{076AC093-C482-4703-8B07-D85E135B1D2C}</a:tableStyleId>
              </a:tblPr>
              <a:tblGrid>
                <a:gridCol w="154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1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2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3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4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5</a:t>
                      </a:r>
                      <a:endParaRPr sz="2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098" y="1446250"/>
            <a:ext cx="1062353" cy="1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329" y="1446250"/>
            <a:ext cx="1073496" cy="11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1536" y="1475300"/>
            <a:ext cx="1022201" cy="106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6150" y="1473300"/>
            <a:ext cx="1022200" cy="107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6800" y="1467225"/>
            <a:ext cx="1062349" cy="108355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6500" y="311025"/>
            <a:ext cx="341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44" y="767100"/>
            <a:ext cx="3190656" cy="36795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375" y="716300"/>
            <a:ext cx="3461150" cy="367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50" y="746450"/>
            <a:ext cx="3663800" cy="36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725" y="746450"/>
            <a:ext cx="3663799" cy="356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38" y="715350"/>
            <a:ext cx="3641225" cy="35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350" y="801825"/>
            <a:ext cx="3549174" cy="35612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37" y="805550"/>
            <a:ext cx="3657225" cy="353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337" y="797652"/>
            <a:ext cx="3657225" cy="354818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75" y="651200"/>
            <a:ext cx="3611401" cy="37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050" y="651200"/>
            <a:ext cx="3405126" cy="368752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25" y="839750"/>
            <a:ext cx="3470975" cy="357187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300" y="751325"/>
            <a:ext cx="3629300" cy="36603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799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4848800" y="388775"/>
            <a:ext cx="4074300" cy="438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25" y="762000"/>
            <a:ext cx="3460050" cy="36234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763" y="762000"/>
            <a:ext cx="3530374" cy="34834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252</Words>
  <Application>Microsoft Macintosh PowerPoint</Application>
  <PresentationFormat>On-screen Show (16:9)</PresentationFormat>
  <Paragraphs>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Tamara Bisseker</cp:lastModifiedBy>
  <cp:revision>2</cp:revision>
  <dcterms:modified xsi:type="dcterms:W3CDTF">2023-07-25T02:20:36Z</dcterms:modified>
</cp:coreProperties>
</file>